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0" r:id="rId5"/>
    <p:sldId id="282" r:id="rId6"/>
    <p:sldId id="281" r:id="rId7"/>
    <p:sldId id="283" r:id="rId8"/>
    <p:sldId id="284" r:id="rId9"/>
    <p:sldId id="286" r:id="rId10"/>
    <p:sldId id="270" r:id="rId11"/>
    <p:sldId id="273" r:id="rId12"/>
    <p:sldId id="279" r:id="rId13"/>
    <p:sldId id="264" r:id="rId14"/>
    <p:sldId id="276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22" autoAdjust="0"/>
  </p:normalViewPr>
  <p:slideViewPr>
    <p:cSldViewPr>
      <p:cViewPr varScale="1">
        <p:scale>
          <a:sx n="90" d="100"/>
          <a:sy n="90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1.6975308641975329E-2"/>
          <c:y val="5.331462055699538E-2"/>
          <c:w val="0.96604938271604934"/>
          <c:h val="0.7604584924799433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русскому языку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7181260247373489E-3"/>
                  <c:y val="1.3084323208745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085-45C9-A9E1-3197E56800D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2908346996497933E-3"/>
                  <c:y val="2.355178177574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85-45C9-A9E1-3197E56800D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2018/19 
учебный год</c:v>
                </c:pt>
                <c:pt idx="1">
                  <c:v>2019/20 
учебный год</c:v>
                </c:pt>
                <c:pt idx="2">
                  <c:v>2020/21 
учебный год </c:v>
                </c:pt>
                <c:pt idx="3">
                  <c:v>2021/22 учебный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71.679999999999978</c:v>
                </c:pt>
                <c:pt idx="1">
                  <c:v>72.930000000000007</c:v>
                </c:pt>
                <c:pt idx="2">
                  <c:v>72.16</c:v>
                </c:pt>
                <c:pt idx="3">
                  <c:v>72.5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BD-402D-8AB3-C72450DB2E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-770912352"/>
        <c:axId val="-770903648"/>
        <c:axId val="-702753376"/>
      </c:bar3DChart>
      <c:catAx>
        <c:axId val="-77091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770903648"/>
        <c:crosses val="autoZero"/>
        <c:auto val="1"/>
        <c:lblAlgn val="ctr"/>
        <c:lblOffset val="100"/>
        <c:noMultiLvlLbl val="0"/>
      </c:catAx>
      <c:valAx>
        <c:axId val="-770903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-770912352"/>
        <c:crosses val="autoZero"/>
        <c:crossBetween val="between"/>
      </c:valAx>
      <c:serAx>
        <c:axId val="-702753376"/>
        <c:scaling>
          <c:orientation val="minMax"/>
        </c:scaling>
        <c:delete val="0"/>
        <c:axPos val="b"/>
        <c:majorTickMark val="out"/>
        <c:minorTickMark val="none"/>
        <c:tickLblPos val="nextTo"/>
        <c:crossAx val="-770903648"/>
        <c:crosses val="autoZero"/>
      </c:serAx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4.4142292633792143E-2"/>
          <c:y val="3.7542728475685745E-2"/>
          <c:w val="0.5156652802874282"/>
          <c:h val="0.952868814879839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Обобщенные результаты ГИА по русскому языку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9B-4D8D-9E70-79E0A2487B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9B-4D8D-9E70-79E0A2487BD0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29B-4D8D-9E70-79E0A2487BD0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29B-4D8D-9E70-79E0A2487B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Высокий балл (80-100)</c:v>
                </c:pt>
                <c:pt idx="1">
                  <c:v>Балл выше среднего (70-79)</c:v>
                </c:pt>
                <c:pt idx="2">
                  <c:v>средний балл (56-69)</c:v>
                </c:pt>
                <c:pt idx="3">
                  <c:v>Балл ниже среднего  (минимальный - 55)</c:v>
                </c:pt>
                <c:pt idx="4">
                  <c:v>Балл ниже минимального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</c:v>
                </c:pt>
                <c:pt idx="1">
                  <c:v>23</c:v>
                </c:pt>
                <c:pt idx="2">
                  <c:v>15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29B-4D8D-9E70-79E0A2487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449877990336741"/>
          <c:y val="0.27790284631138168"/>
          <c:w val="0.3165353225388341"/>
          <c:h val="0.637968096513383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1.6975308641975325E-2"/>
          <c:y val="2.5254293948050392E-2"/>
          <c:w val="0.96604938271604934"/>
          <c:h val="0.7604584924799433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математике (профиль)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291854240044516E-17"/>
                  <c:y val="-1.9642228626261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A7-4D2C-8978-1F6021DE41D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2018/19 
учебный год</c:v>
                </c:pt>
                <c:pt idx="1">
                  <c:v>2019/20 
учебный год</c:v>
                </c:pt>
                <c:pt idx="2">
                  <c:v>2020/21 
учебный год</c:v>
                </c:pt>
                <c:pt idx="3">
                  <c:v>2021/22 учебный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50.55</c:v>
                </c:pt>
                <c:pt idx="1">
                  <c:v>59</c:v>
                </c:pt>
                <c:pt idx="2">
                  <c:v>56.790000000000013</c:v>
                </c:pt>
                <c:pt idx="3">
                  <c:v>54.8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39-4C8D-9C5B-DC3E8E2543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-770910176"/>
        <c:axId val="-770903104"/>
        <c:axId val="-702755872"/>
      </c:bar3DChart>
      <c:catAx>
        <c:axId val="-77091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770903104"/>
        <c:crosses val="autoZero"/>
        <c:auto val="1"/>
        <c:lblAlgn val="ctr"/>
        <c:lblOffset val="100"/>
        <c:noMultiLvlLbl val="0"/>
      </c:catAx>
      <c:valAx>
        <c:axId val="-770903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-770910176"/>
        <c:crosses val="autoZero"/>
        <c:crossBetween val="between"/>
      </c:valAx>
      <c:serAx>
        <c:axId val="-702755872"/>
        <c:scaling>
          <c:orientation val="minMax"/>
        </c:scaling>
        <c:delete val="0"/>
        <c:axPos val="b"/>
        <c:majorTickMark val="out"/>
        <c:minorTickMark val="none"/>
        <c:tickLblPos val="nextTo"/>
        <c:crossAx val="-770903104"/>
        <c:crosses val="autoZero"/>
      </c:serAx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4.2070452998930724E-2"/>
          <c:y val="9.4291093409292245E-2"/>
          <c:w val="0.51773707106056188"/>
          <c:h val="0.905708906590708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Обобщенные результаты ГИА по математике (профиль)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715-452F-AD97-422F7D59B5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715-452F-AD97-422F7D59B547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715-452F-AD97-422F7D59B547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715-452F-AD97-422F7D59B5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Высокий балл (80-100)</c:v>
                </c:pt>
                <c:pt idx="1">
                  <c:v>Балл выше среднего (70-79)</c:v>
                </c:pt>
                <c:pt idx="2">
                  <c:v>средний балл (56-69)</c:v>
                </c:pt>
                <c:pt idx="3">
                  <c:v>Балл ниже среднего  (минимальный - 55)</c:v>
                </c:pt>
                <c:pt idx="4">
                  <c:v>Балл ниже минимального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13</c:v>
                </c:pt>
                <c:pt idx="2">
                  <c:v>3</c:v>
                </c:pt>
                <c:pt idx="3">
                  <c:v>16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715-452F-AD97-422F7D59B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333649266063972"/>
          <c:y val="0.11126516058571403"/>
          <c:w val="0.37740424808010131"/>
          <c:h val="0.763719897842735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401222056810108"/>
          <c:y val="2.0946940918236255E-2"/>
          <c:w val="0.86363747934285995"/>
          <c:h val="0.492210367634044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2018/19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(база)</c:v>
                </c:pt>
                <c:pt idx="2">
                  <c:v>Математика (профиль)</c:v>
                </c:pt>
                <c:pt idx="3">
                  <c:v>Обществознание</c:v>
                </c:pt>
                <c:pt idx="4">
                  <c:v>Физика</c:v>
                </c:pt>
                <c:pt idx="5">
                  <c:v>Информатика </c:v>
                </c:pt>
                <c:pt idx="6">
                  <c:v>Химия</c:v>
                </c:pt>
                <c:pt idx="7">
                  <c:v>История</c:v>
                </c:pt>
                <c:pt idx="8">
                  <c:v>Английский язык</c:v>
                </c:pt>
                <c:pt idx="9">
                  <c:v>Биология</c:v>
                </c:pt>
                <c:pt idx="10">
                  <c:v>Литература</c:v>
                </c:pt>
                <c:pt idx="11">
                  <c:v>География 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71.679999999999993</c:v>
                </c:pt>
                <c:pt idx="1">
                  <c:v>3.8899999999999997</c:v>
                </c:pt>
                <c:pt idx="2">
                  <c:v>50.4</c:v>
                </c:pt>
                <c:pt idx="3">
                  <c:v>60.790000000000006</c:v>
                </c:pt>
                <c:pt idx="4">
                  <c:v>47</c:v>
                </c:pt>
                <c:pt idx="5">
                  <c:v>52.4</c:v>
                </c:pt>
                <c:pt idx="6">
                  <c:v>56.5</c:v>
                </c:pt>
                <c:pt idx="7">
                  <c:v>63.2</c:v>
                </c:pt>
                <c:pt idx="8">
                  <c:v>63.1</c:v>
                </c:pt>
                <c:pt idx="9">
                  <c:v>51</c:v>
                </c:pt>
                <c:pt idx="10">
                  <c:v>75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5E-48B5-9E53-9662D94F49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2019/20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(база)</c:v>
                </c:pt>
                <c:pt idx="2">
                  <c:v>Математика (профиль)</c:v>
                </c:pt>
                <c:pt idx="3">
                  <c:v>Обществознание</c:v>
                </c:pt>
                <c:pt idx="4">
                  <c:v>Физика</c:v>
                </c:pt>
                <c:pt idx="5">
                  <c:v>Информатика </c:v>
                </c:pt>
                <c:pt idx="6">
                  <c:v>Химия</c:v>
                </c:pt>
                <c:pt idx="7">
                  <c:v>История</c:v>
                </c:pt>
                <c:pt idx="8">
                  <c:v>Английский язык</c:v>
                </c:pt>
                <c:pt idx="9">
                  <c:v>Биология</c:v>
                </c:pt>
                <c:pt idx="10">
                  <c:v>Литература</c:v>
                </c:pt>
                <c:pt idx="11">
                  <c:v>География 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72.930000000000007</c:v>
                </c:pt>
                <c:pt idx="1">
                  <c:v>0</c:v>
                </c:pt>
                <c:pt idx="2">
                  <c:v>59</c:v>
                </c:pt>
                <c:pt idx="3">
                  <c:v>56.53</c:v>
                </c:pt>
                <c:pt idx="4">
                  <c:v>54.5</c:v>
                </c:pt>
                <c:pt idx="5">
                  <c:v>63.57</c:v>
                </c:pt>
                <c:pt idx="6">
                  <c:v>67.42</c:v>
                </c:pt>
                <c:pt idx="7">
                  <c:v>51.54</c:v>
                </c:pt>
                <c:pt idx="8">
                  <c:v>56.449999999999996</c:v>
                </c:pt>
                <c:pt idx="9">
                  <c:v>46.7</c:v>
                </c:pt>
                <c:pt idx="10">
                  <c:v>72.5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5E-48B5-9E53-9662D94F49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(база)</c:v>
                </c:pt>
                <c:pt idx="2">
                  <c:v>Математика (профиль)</c:v>
                </c:pt>
                <c:pt idx="3">
                  <c:v>Обществознание</c:v>
                </c:pt>
                <c:pt idx="4">
                  <c:v>Физика</c:v>
                </c:pt>
                <c:pt idx="5">
                  <c:v>Информатика </c:v>
                </c:pt>
                <c:pt idx="6">
                  <c:v>Химия</c:v>
                </c:pt>
                <c:pt idx="7">
                  <c:v>История</c:v>
                </c:pt>
                <c:pt idx="8">
                  <c:v>Английский язык</c:v>
                </c:pt>
                <c:pt idx="9">
                  <c:v>Биология</c:v>
                </c:pt>
                <c:pt idx="10">
                  <c:v>Литература</c:v>
                </c:pt>
                <c:pt idx="11">
                  <c:v>География 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72.16</c:v>
                </c:pt>
                <c:pt idx="1">
                  <c:v>4</c:v>
                </c:pt>
                <c:pt idx="2">
                  <c:v>56.790000000000006</c:v>
                </c:pt>
                <c:pt idx="3">
                  <c:v>58.18</c:v>
                </c:pt>
                <c:pt idx="4">
                  <c:v>49.54</c:v>
                </c:pt>
                <c:pt idx="5">
                  <c:v>55.67</c:v>
                </c:pt>
                <c:pt idx="6">
                  <c:v>40.800000000000011</c:v>
                </c:pt>
                <c:pt idx="7">
                  <c:v>64.940000000000012</c:v>
                </c:pt>
                <c:pt idx="8">
                  <c:v>67.25</c:v>
                </c:pt>
                <c:pt idx="9">
                  <c:v>39.44</c:v>
                </c:pt>
                <c:pt idx="10">
                  <c:v>79</c:v>
                </c:pt>
                <c:pt idx="11">
                  <c:v>56.5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65E-48B5-9E53-9662D94F49C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2021/22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(база)</c:v>
                </c:pt>
                <c:pt idx="2">
                  <c:v>Математика (профиль)</c:v>
                </c:pt>
                <c:pt idx="3">
                  <c:v>Обществознание</c:v>
                </c:pt>
                <c:pt idx="4">
                  <c:v>Физика</c:v>
                </c:pt>
                <c:pt idx="5">
                  <c:v>Информатика </c:v>
                </c:pt>
                <c:pt idx="6">
                  <c:v>Химия</c:v>
                </c:pt>
                <c:pt idx="7">
                  <c:v>История</c:v>
                </c:pt>
                <c:pt idx="8">
                  <c:v>Английский язык</c:v>
                </c:pt>
                <c:pt idx="9">
                  <c:v>Биология</c:v>
                </c:pt>
                <c:pt idx="10">
                  <c:v>Литература</c:v>
                </c:pt>
                <c:pt idx="11">
                  <c:v>География 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72.5</c:v>
                </c:pt>
                <c:pt idx="1">
                  <c:v>4.3</c:v>
                </c:pt>
                <c:pt idx="2">
                  <c:v>54.8</c:v>
                </c:pt>
                <c:pt idx="3">
                  <c:v>64</c:v>
                </c:pt>
                <c:pt idx="4">
                  <c:v>45.4</c:v>
                </c:pt>
                <c:pt idx="5">
                  <c:v>61.9</c:v>
                </c:pt>
                <c:pt idx="6">
                  <c:v>74.8</c:v>
                </c:pt>
                <c:pt idx="7">
                  <c:v>65</c:v>
                </c:pt>
                <c:pt idx="8">
                  <c:v>63.4</c:v>
                </c:pt>
                <c:pt idx="9">
                  <c:v>54.2</c:v>
                </c:pt>
                <c:pt idx="10">
                  <c:v>61.4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70915616"/>
        <c:axId val="-770911808"/>
      </c:barChart>
      <c:catAx>
        <c:axId val="-770915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770911808"/>
        <c:crosses val="autoZero"/>
        <c:auto val="1"/>
        <c:lblAlgn val="ctr"/>
        <c:lblOffset val="100"/>
        <c:noMultiLvlLbl val="0"/>
      </c:catAx>
      <c:valAx>
        <c:axId val="-77091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средний балл</a:t>
                </a:r>
              </a:p>
            </c:rich>
          </c:tx>
          <c:layout>
            <c:manualLayout>
              <c:xMode val="edge"/>
              <c:yMode val="edge"/>
              <c:x val="2.6740265097842272E-2"/>
              <c:y val="0.158570396590334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7709156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79C4F-A5CB-4D44-888B-F7F42257434B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EE365-A0DC-4B1C-AA5B-AF2492525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05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47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512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16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63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8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93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60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67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24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8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74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1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5D6C4-9B81-4DAC-94C0-32D7441F018A}" type="datetimeFigureOut">
              <a:rPr lang="ru-RU" smtClean="0"/>
              <a:pPr/>
              <a:t>20.01.23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711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475707"/>
          </a:xfrm>
        </p:spPr>
        <p:txBody>
          <a:bodyPr>
            <a:noAutofit/>
          </a:bodyPr>
          <a:lstStyle/>
          <a:p>
            <a:r>
              <a:rPr lang="ru-RU" sz="9600" dirty="0" smtClean="0"/>
              <a:t>Итоги </a:t>
            </a:r>
            <a:br>
              <a:rPr lang="ru-RU" sz="9600" dirty="0" smtClean="0"/>
            </a:br>
            <a:r>
              <a:rPr lang="ru-RU" sz="9600" dirty="0" smtClean="0"/>
              <a:t>ЕГЭ </a:t>
            </a:r>
            <a:r>
              <a:rPr lang="ru-RU" sz="9600" dirty="0"/>
              <a:t>- </a:t>
            </a:r>
            <a:r>
              <a:rPr lang="ru-RU" sz="9600" dirty="0" smtClean="0"/>
              <a:t>2022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МОБУ Гимназия №9 имени Н.Островского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299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ЕГЭ по классам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300461"/>
              </p:ext>
            </p:extLst>
          </p:nvPr>
        </p:nvGraphicFramePr>
        <p:xfrm>
          <a:off x="0" y="1196752"/>
          <a:ext cx="91440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81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0727">
                  <a:extLst>
                    <a:ext uri="{9D8B030D-6E8A-4147-A177-3AD203B41FA5}">
                      <a16:colId xmlns="" xmlns:a16="http://schemas.microsoft.com/office/drawing/2014/main" val="3063500005"/>
                    </a:ext>
                  </a:extLst>
                </a:gridCol>
                <a:gridCol w="7465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02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50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159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518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77161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Предмет/класс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сдавших</a:t>
                      </a:r>
                    </a:p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Средний балл по классу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Средний балл по гимназии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Средний балл по городу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1434">
                <a:tc rowSpan="3"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/>
                        <a:t>Русск.яз.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Васильева А.В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</a:t>
                      </a:r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74,6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72,5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71,1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1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Чаткина</a:t>
                      </a:r>
                      <a:r>
                        <a:rPr lang="ru-RU" dirty="0" smtClean="0"/>
                        <a:t> О.В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Э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14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Дупляк</a:t>
                      </a:r>
                      <a:r>
                        <a:rPr lang="ru-RU" dirty="0" smtClean="0"/>
                        <a:t> Е.Н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11Ю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75,4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1434">
                <a:tc rowSpan="3"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 (базовый)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Долуханова</a:t>
                      </a:r>
                      <a:r>
                        <a:rPr lang="ru-RU" baseline="0" dirty="0" smtClean="0"/>
                        <a:t> И.В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</a:t>
                      </a:r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4,6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4,3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4,3-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14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Зенкова</a:t>
                      </a:r>
                      <a:r>
                        <a:rPr lang="ru-RU" dirty="0" smtClean="0"/>
                        <a:t> Т.И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11Э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4,2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14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Елтищева</a:t>
                      </a:r>
                      <a:r>
                        <a:rPr lang="ru-RU" dirty="0" smtClean="0"/>
                        <a:t> Г.А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4,2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1434">
                <a:tc rowSpan="3"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 (</a:t>
                      </a:r>
                      <a:r>
                        <a:rPr lang="ru-RU" dirty="0" err="1"/>
                        <a:t>проф</a:t>
                      </a:r>
                      <a:r>
                        <a:rPr lang="ru-RU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Долуханова</a:t>
                      </a:r>
                      <a:r>
                        <a:rPr lang="ru-RU" baseline="0" dirty="0" smtClean="0"/>
                        <a:t> И.В</a:t>
                      </a:r>
                    </a:p>
                    <a:p>
                      <a:pPr algn="l"/>
                      <a:r>
                        <a:rPr lang="ru-RU" baseline="0" dirty="0" err="1" smtClean="0"/>
                        <a:t>Зенкова</a:t>
                      </a:r>
                      <a:r>
                        <a:rPr lang="ru-RU" baseline="0" dirty="0" smtClean="0"/>
                        <a:t> Т.И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</a:t>
                      </a:r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60,4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54,8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59,4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1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Э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43,0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14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Елтищева</a:t>
                      </a:r>
                      <a:r>
                        <a:rPr lang="ru-RU" dirty="0" smtClean="0"/>
                        <a:t> Г.А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1434">
                <a:tc rowSpan="2"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Барышева</a:t>
                      </a:r>
                      <a:r>
                        <a:rPr lang="ru-RU" dirty="0" smtClean="0"/>
                        <a:t> О.Н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46,1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45,4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53,0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1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11Э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40.0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1434">
                <a:tc rowSpan="3"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/>
                        <a:t>Биология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Васенин М.И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</a:t>
                      </a:r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59,0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54,2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51,6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1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11Э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42,0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1434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Химия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Васенин М.И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</a:t>
                      </a:r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74,8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62,7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7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ЕГЭ по классам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515775"/>
              </p:ext>
            </p:extLst>
          </p:nvPr>
        </p:nvGraphicFramePr>
        <p:xfrm>
          <a:off x="107504" y="1124744"/>
          <a:ext cx="8928991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2521198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21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900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011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Предмет/класс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сдавших</a:t>
                      </a:r>
                    </a:p>
                    <a:p>
                      <a:pPr algn="ctr"/>
                      <a:r>
                        <a:rPr lang="ru-RU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Средний балл по классу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Средний балл по гимназии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Средний балл по городу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040">
                <a:tc rowSpan="3"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/>
                        <a:t>Английский язык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Крекотень</a:t>
                      </a:r>
                      <a:r>
                        <a:rPr lang="ru-RU" baseline="0" dirty="0" smtClean="0"/>
                        <a:t> Ф.П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72,0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69,0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У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47,5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Рыбкина О.К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11Ю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68,0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Информатика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Лопатина И.П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</a:t>
                      </a:r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63,1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61,9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60,3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Э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56,5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История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Пантелеева</a:t>
                      </a:r>
                      <a:r>
                        <a:rPr lang="ru-RU" baseline="0" dirty="0" smtClean="0"/>
                        <a:t> Е.А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58,0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58,8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5420">
                <a:tc rowSpan="3"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/>
                        <a:t>Обществознание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Комиссарова А.В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</a:t>
                      </a:r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62,0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64,0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63,0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11Э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58,7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68,0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smtClean="0"/>
                        <a:t>Литература</a:t>
                      </a:r>
                      <a:endParaRPr lang="ru-RU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Чаткина</a:t>
                      </a:r>
                      <a:r>
                        <a:rPr lang="ru-RU" baseline="0" dirty="0" smtClean="0"/>
                        <a:t> О.В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54,0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63,7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Чаткина</a:t>
                      </a:r>
                      <a:r>
                        <a:rPr lang="ru-RU" dirty="0" smtClean="0"/>
                        <a:t> О.В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11э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63,0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Дупляк</a:t>
                      </a:r>
                      <a:r>
                        <a:rPr lang="ru-RU" dirty="0" smtClean="0"/>
                        <a:t> Е.Н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66,7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4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EDA70F-DF1D-4146-B559-4D7D349B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Показатели эффективности (результаты ЕГЭ по трем предметам)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8DF5CB7D-76D4-4AEE-9219-A2915C96B1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233809"/>
              </p:ext>
            </p:extLst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="" xmlns:a16="http://schemas.microsoft.com/office/drawing/2014/main" val="598387844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3378953622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840964114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66658671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89866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менее 250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 220 до 249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 190 до 219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 160 до  189 баллов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27230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7833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832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370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Количество обучающихся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541294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                  2022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32/5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42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/>
          <a:lstStyle/>
          <a:p>
            <a:r>
              <a:rPr lang="ru-RU" dirty="0"/>
              <a:t>Итоги ЕГЭ в </a:t>
            </a:r>
            <a:r>
              <a:rPr lang="ru-RU" dirty="0" smtClean="0"/>
              <a:t>2022 </a:t>
            </a:r>
            <a:r>
              <a:rPr lang="ru-RU" dirty="0"/>
              <a:t>по России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331596"/>
              </p:ext>
            </p:extLst>
          </p:nvPr>
        </p:nvGraphicFramePr>
        <p:xfrm>
          <a:off x="0" y="620689"/>
          <a:ext cx="9144001" cy="624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8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77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77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77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577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376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Предмет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Средний балл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37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Гимн.</a:t>
                      </a:r>
                      <a:r>
                        <a:rPr lang="ru-RU" dirty="0" smtClean="0"/>
                        <a:t>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Край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7354">
                <a:tc>
                  <a:txBody>
                    <a:bodyPr/>
                    <a:lstStyle/>
                    <a:p>
                      <a:r>
                        <a:rPr lang="ru-RU" dirty="0"/>
                        <a:t>Русск.яз.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72,5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70,75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71,30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68,3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4202">
                <a:tc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.(базов.)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4,33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4202">
                <a:tc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.( проф.)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61,63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59,10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4202">
                <a:tc>
                  <a:txBody>
                    <a:bodyPr/>
                    <a:lstStyle/>
                    <a:p>
                      <a:r>
                        <a:rPr lang="ru-RU" dirty="0"/>
                        <a:t>География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4202">
                <a:tc>
                  <a:txBody>
                    <a:bodyPr/>
                    <a:lstStyle/>
                    <a:p>
                      <a:r>
                        <a:rPr lang="ru-RU" dirty="0"/>
                        <a:t>Литература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66,09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63,42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37354">
                <a:tc>
                  <a:txBody>
                    <a:bodyPr/>
                    <a:lstStyle/>
                    <a:p>
                      <a:r>
                        <a:rPr lang="ru-RU" dirty="0"/>
                        <a:t>Англ.яз.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69,55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68,87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78,3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37354">
                <a:tc>
                  <a:txBody>
                    <a:bodyPr/>
                    <a:lstStyle/>
                    <a:p>
                      <a:r>
                        <a:rPr lang="ru-RU" dirty="0"/>
                        <a:t>Обществознание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64,0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62,47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62,86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59,88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4183">
                <a:tc>
                  <a:txBody>
                    <a:bodyPr/>
                    <a:lstStyle/>
                    <a:p>
                      <a:r>
                        <a:rPr lang="ru-RU" dirty="0"/>
                        <a:t>Физика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45,4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55,05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52,78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54,1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4202">
                <a:tc>
                  <a:txBody>
                    <a:bodyPr/>
                    <a:lstStyle/>
                    <a:p>
                      <a:r>
                        <a:rPr lang="ru-RU" dirty="0"/>
                        <a:t>Химия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63,10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62,25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4202">
                <a:tc>
                  <a:txBody>
                    <a:bodyPr/>
                    <a:lstStyle/>
                    <a:p>
                      <a:r>
                        <a:rPr lang="ru-RU" dirty="0"/>
                        <a:t>Информатика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61,9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61,29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59,94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59,5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4553">
                <a:tc>
                  <a:txBody>
                    <a:bodyPr/>
                    <a:lstStyle/>
                    <a:p>
                      <a:r>
                        <a:rPr lang="ru-RU" dirty="0"/>
                        <a:t>Биология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54,2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52,39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51,52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50,20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53766">
                <a:tc>
                  <a:txBody>
                    <a:bodyPr/>
                    <a:lstStyle/>
                    <a:p>
                      <a:r>
                        <a:rPr lang="ru-RU" dirty="0"/>
                        <a:t>История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57,24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57,90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5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на </a:t>
            </a:r>
            <a:r>
              <a:rPr lang="ru-RU" dirty="0" smtClean="0"/>
              <a:t>2022-2023 </a:t>
            </a:r>
            <a:r>
              <a:rPr lang="ru-RU" dirty="0"/>
              <a:t>год </a:t>
            </a:r>
            <a:br>
              <a:rPr lang="ru-RU" dirty="0"/>
            </a:br>
            <a:r>
              <a:rPr lang="ru-RU" dirty="0"/>
              <a:t>при подготовке к ЕГЭ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Провести </a:t>
            </a:r>
            <a:r>
              <a:rPr lang="ru-RU" dirty="0"/>
              <a:t>практические семинары и тематические заседания </a:t>
            </a:r>
            <a:r>
              <a:rPr lang="ru-RU" dirty="0" smtClean="0"/>
              <a:t> ПК по </a:t>
            </a:r>
            <a:r>
              <a:rPr lang="ru-RU" dirty="0"/>
              <a:t>анализу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результатов </a:t>
            </a:r>
            <a:r>
              <a:rPr lang="ru-RU" dirty="0"/>
              <a:t>ГИА за </a:t>
            </a:r>
            <a:r>
              <a:rPr lang="ru-RU" dirty="0" smtClean="0"/>
              <a:t>2022 </a:t>
            </a:r>
            <a:r>
              <a:rPr lang="ru-RU" dirty="0"/>
              <a:t>год и </a:t>
            </a:r>
            <a:r>
              <a:rPr lang="ru-RU" dirty="0" smtClean="0"/>
              <a:t>проектов новых моделей КИМ ЕГЭ 2023г</a:t>
            </a:r>
            <a:endParaRPr lang="ru-RU" dirty="0"/>
          </a:p>
          <a:p>
            <a:r>
              <a:rPr lang="ru-RU" dirty="0" smtClean="0"/>
              <a:t>Вести </a:t>
            </a:r>
            <a:r>
              <a:rPr lang="ru-RU" dirty="0"/>
              <a:t>регулярную работу с учениками по проблемным темам, </a:t>
            </a:r>
            <a:r>
              <a:rPr lang="ru-RU" dirty="0" smtClean="0"/>
              <a:t>выявленным в ходе проведения диагностических работ 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Задачи на </a:t>
            </a:r>
            <a:r>
              <a:rPr lang="ru-RU" dirty="0" smtClean="0"/>
              <a:t>2022-2023 </a:t>
            </a:r>
            <a:r>
              <a:rPr lang="ru-RU" dirty="0"/>
              <a:t>год </a:t>
            </a:r>
            <a:br>
              <a:rPr lang="ru-RU" dirty="0"/>
            </a:br>
            <a:r>
              <a:rPr lang="ru-RU" dirty="0"/>
              <a:t>при подготовке к ЕГЭ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328592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Вести строгий контроль за </a:t>
            </a:r>
            <a:r>
              <a:rPr lang="ru-RU" dirty="0"/>
              <a:t>успеваемостью учеников, претендующих на получение медали «За особые успехи в </a:t>
            </a:r>
            <a:r>
              <a:rPr lang="ru-RU" dirty="0" smtClean="0"/>
              <a:t>учении».</a:t>
            </a:r>
            <a:endParaRPr lang="ru-RU" dirty="0">
              <a:effectLst/>
            </a:endParaRPr>
          </a:p>
          <a:p>
            <a:r>
              <a:rPr lang="ru-RU" dirty="0"/>
              <a:t>Организовать собеседования при директоре с учителями-предметниками каждые </a:t>
            </a:r>
            <a:r>
              <a:rPr lang="ru-RU" dirty="0" smtClean="0"/>
              <a:t>4 </a:t>
            </a:r>
            <a:r>
              <a:rPr lang="ru-RU" dirty="0"/>
              <a:t>недели с отчетами по показателям с участием родителей.</a:t>
            </a:r>
          </a:p>
          <a:p>
            <a:r>
              <a:rPr lang="ru-RU" dirty="0" smtClean="0"/>
              <a:t>Вести строгий контроль</a:t>
            </a:r>
            <a:r>
              <a:rPr lang="ru-RU" dirty="0"/>
              <a:t>	за качеством преподавания профильных предметов с </a:t>
            </a:r>
            <a:r>
              <a:rPr lang="ru-RU" dirty="0" smtClean="0"/>
              <a:t>низким и </a:t>
            </a:r>
            <a:r>
              <a:rPr lang="ru-RU" dirty="0"/>
              <a:t>средним баллом по результатам ЕГЭ: </a:t>
            </a:r>
            <a:r>
              <a:rPr lang="ru-RU" dirty="0" smtClean="0"/>
              <a:t>физике</a:t>
            </a:r>
            <a:r>
              <a:rPr lang="ru-RU" smtClean="0"/>
              <a:t>, математике, </a:t>
            </a:r>
            <a:r>
              <a:rPr lang="ru-RU" dirty="0" smtClean="0"/>
              <a:t>литературе,  биологии, английскому языку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74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Результаты единого государственного экзамена.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В </a:t>
            </a:r>
            <a:r>
              <a:rPr lang="ru-RU" b="1" dirty="0" smtClean="0"/>
              <a:t>202</a:t>
            </a:r>
            <a:r>
              <a:rPr lang="en-US" b="1" dirty="0" smtClean="0"/>
              <a:t>2</a:t>
            </a:r>
            <a:r>
              <a:rPr lang="ru-RU" b="1" dirty="0" smtClean="0"/>
              <a:t> </a:t>
            </a:r>
            <a:r>
              <a:rPr lang="ru-RU" dirty="0"/>
              <a:t>учебном году выпускники гимназии проходили итоговую государственную аттестацию в форме и по материалам ЕГЭ по следующим предметам:</a:t>
            </a:r>
            <a:endParaRPr lang="ru-RU" dirty="0">
              <a:effectLst/>
            </a:endParaRPr>
          </a:p>
          <a:p>
            <a:r>
              <a:rPr lang="ru-RU" dirty="0"/>
              <a:t>русский язык, </a:t>
            </a:r>
            <a:r>
              <a:rPr lang="ru-RU" dirty="0" smtClean="0"/>
              <a:t>математика</a:t>
            </a:r>
            <a:r>
              <a:rPr lang="en-US" dirty="0" smtClean="0"/>
              <a:t> (</a:t>
            </a:r>
            <a:r>
              <a:rPr lang="ru-RU" dirty="0" smtClean="0"/>
              <a:t>профиль\база)</a:t>
            </a:r>
            <a:endParaRPr lang="ru-RU" dirty="0">
              <a:effectLst/>
            </a:endParaRPr>
          </a:p>
          <a:p>
            <a:r>
              <a:rPr lang="ru-RU" dirty="0"/>
              <a:t>история, обществознание, английский язык, биология, физика, информатика, химия, </a:t>
            </a:r>
            <a:r>
              <a:rPr lang="ru-RU" dirty="0" smtClean="0"/>
              <a:t>литература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23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По итогам экзаменов в </a:t>
            </a:r>
            <a:r>
              <a:rPr lang="ru-RU" dirty="0" smtClean="0"/>
              <a:t>2022году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021288"/>
          </a:xfrm>
        </p:spPr>
        <p:txBody>
          <a:bodyPr>
            <a:noAutofit/>
          </a:bodyPr>
          <a:lstStyle/>
          <a:p>
            <a:r>
              <a:rPr lang="ru-RU" sz="2500" dirty="0"/>
              <a:t>свыше 90 баллов набрали  </a:t>
            </a:r>
            <a:r>
              <a:rPr lang="ru-RU" sz="2500" dirty="0">
                <a:solidFill>
                  <a:srgbClr val="FF0000"/>
                </a:solidFill>
              </a:rPr>
              <a:t> </a:t>
            </a:r>
            <a:r>
              <a:rPr lang="ru-RU" sz="2500" dirty="0" smtClean="0">
                <a:solidFill>
                  <a:srgbClr val="FF0000"/>
                </a:solidFill>
              </a:rPr>
              <a:t>12  </a:t>
            </a:r>
            <a:r>
              <a:rPr lang="ru-RU" sz="2500" dirty="0" smtClean="0"/>
              <a:t>учащихся: 4 русский яз, 3 химия, 1 биология,  1 английский яз., 2 обществознание. 1 литература.  </a:t>
            </a:r>
            <a:r>
              <a:rPr lang="ru-RU" sz="2500" dirty="0"/>
              <a:t>(2019 год - </a:t>
            </a:r>
            <a:r>
              <a:rPr lang="ru-RU" sz="2500" dirty="0" smtClean="0"/>
              <a:t>4 </a:t>
            </a:r>
            <a:r>
              <a:rPr lang="ru-RU" sz="2500" dirty="0"/>
              <a:t>учащихся, 2020 год - </a:t>
            </a:r>
            <a:r>
              <a:rPr lang="ru-RU" sz="2500" dirty="0" smtClean="0"/>
              <a:t>3 учащихся, в 2021-9 учащихся )</a:t>
            </a:r>
            <a:endParaRPr lang="ru-RU" sz="2500" dirty="0"/>
          </a:p>
          <a:p>
            <a:r>
              <a:rPr lang="ru-RU" sz="2500" dirty="0"/>
              <a:t>от 80  до 90 баллов набрали </a:t>
            </a:r>
            <a:r>
              <a:rPr lang="ru-RU" sz="2500" dirty="0" smtClean="0">
                <a:solidFill>
                  <a:srgbClr val="FF0000"/>
                </a:solidFill>
              </a:rPr>
              <a:t>27 </a:t>
            </a:r>
            <a:r>
              <a:rPr lang="ru-RU" sz="2500" dirty="0" smtClean="0"/>
              <a:t> учащихся: 15   </a:t>
            </a:r>
            <a:r>
              <a:rPr lang="ru-RU" sz="2500" dirty="0"/>
              <a:t>по  русскому  </a:t>
            </a:r>
            <a:r>
              <a:rPr lang="ru-RU" sz="2500" dirty="0" smtClean="0"/>
              <a:t>языку,1 по химии, 1 по биологии,  1 по  информатике (КЕГЭ), 1 по английскому языку, 6 </a:t>
            </a:r>
            <a:r>
              <a:rPr lang="ru-RU" sz="2500" dirty="0"/>
              <a:t>по обществознанию </a:t>
            </a:r>
            <a:r>
              <a:rPr lang="ru-RU" sz="2500" dirty="0" smtClean="0"/>
              <a:t>, 2 по истории , 1 по литературе</a:t>
            </a:r>
            <a:endParaRPr lang="ru-RU" sz="2500" dirty="0"/>
          </a:p>
          <a:p>
            <a:r>
              <a:rPr lang="ru-RU" sz="2500" dirty="0" smtClean="0"/>
              <a:t>66 учащихся </a:t>
            </a:r>
            <a:r>
              <a:rPr lang="ru-RU" sz="2500" dirty="0"/>
              <a:t>получили аттестат о среднем общем образовании </a:t>
            </a:r>
            <a:r>
              <a:rPr lang="ru-RU" sz="2500" dirty="0" smtClean="0"/>
              <a:t>, из них 65 в основной период  и </a:t>
            </a:r>
            <a:r>
              <a:rPr lang="ru-RU" sz="2500" smtClean="0"/>
              <a:t>1 пересдал </a:t>
            </a:r>
            <a:r>
              <a:rPr lang="ru-RU" sz="2500" dirty="0" smtClean="0"/>
              <a:t>в дополнительные сроки (05.09.22)</a:t>
            </a:r>
            <a:endParaRPr lang="ru-RU" sz="2500" dirty="0"/>
          </a:p>
          <a:p>
            <a:r>
              <a:rPr lang="ru-RU" sz="2500" dirty="0" smtClean="0"/>
              <a:t>Не преодолели порог успешности по предметам:</a:t>
            </a:r>
          </a:p>
          <a:p>
            <a:pPr>
              <a:buNone/>
            </a:pPr>
            <a:r>
              <a:rPr lang="ru-RU" sz="2500" dirty="0" smtClean="0"/>
              <a:t>    2 </a:t>
            </a:r>
            <a:r>
              <a:rPr lang="ru-RU" sz="2500" dirty="0"/>
              <a:t>учащихся </a:t>
            </a:r>
            <a:r>
              <a:rPr lang="ru-RU" sz="2500" dirty="0" smtClean="0"/>
              <a:t> </a:t>
            </a:r>
            <a:r>
              <a:rPr lang="ru-RU" sz="2500" dirty="0"/>
              <a:t>по </a:t>
            </a:r>
            <a:r>
              <a:rPr lang="ru-RU" sz="2500" dirty="0" smtClean="0"/>
              <a:t>математике ,2  учащийся по физике, 2 по обществознанию,    2 учащихся по биологии,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03113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01E1BC-4CED-4D63-B5B8-2B4DB91B3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Средний балл по русскому языку </a:t>
            </a:r>
            <a:br>
              <a:rPr lang="ru-RU" dirty="0"/>
            </a:br>
            <a:r>
              <a:rPr lang="ru-RU" dirty="0"/>
              <a:t>за </a:t>
            </a:r>
            <a:r>
              <a:rPr lang="ru-RU" dirty="0" smtClean="0"/>
              <a:t>4 </a:t>
            </a:r>
            <a:r>
              <a:rPr lang="ru-RU" dirty="0"/>
              <a:t>года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C39994C6-EE9C-4E64-AA2B-AA485AF4D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361553"/>
              </p:ext>
            </p:extLst>
          </p:nvPr>
        </p:nvGraphicFramePr>
        <p:xfrm>
          <a:off x="457200" y="1600200"/>
          <a:ext cx="807524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387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DB15EF-378E-406F-9B02-3EAA230EA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Обобщенные результаты ГИА по русскому языку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674282DE-F765-404C-A402-FFB04069BD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695685"/>
              </p:ext>
            </p:extLst>
          </p:nvPr>
        </p:nvGraphicFramePr>
        <p:xfrm>
          <a:off x="457200" y="1600200"/>
          <a:ext cx="83632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438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C390E9-369A-473B-82EE-AB4B8FC5B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Средний балл по математике </a:t>
            </a:r>
            <a:br>
              <a:rPr lang="ru-RU" dirty="0"/>
            </a:br>
            <a:r>
              <a:rPr lang="ru-RU" dirty="0"/>
              <a:t>за </a:t>
            </a:r>
            <a:r>
              <a:rPr lang="ru-RU" dirty="0" smtClean="0"/>
              <a:t>4 года (профиль)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46B07CE5-BC00-4B50-916E-EDD8642D1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0521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135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9BCDA6-1CE5-4A39-B679-4EB12B383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Обобщенные результаты ГИА по математике (профиль)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9FF97108-644D-4A2B-A094-37529C0AC1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366867"/>
              </p:ext>
            </p:extLst>
          </p:nvPr>
        </p:nvGraphicFramePr>
        <p:xfrm>
          <a:off x="48568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787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ЕГЭ по предметам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528" y="605272"/>
          <a:ext cx="8604449" cy="5992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3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03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01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975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9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975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сдавших</a:t>
                      </a:r>
                    </a:p>
                    <a:p>
                      <a:pPr algn="ctr"/>
                      <a:r>
                        <a:rPr lang="ru-RU" dirty="0"/>
                        <a:t>2020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Средний балл по предмету </a:t>
                      </a:r>
                    </a:p>
                    <a:p>
                      <a:r>
                        <a:rPr lang="ru-RU" dirty="0"/>
                        <a:t>          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6226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Русск.яз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77,85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1022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 (базовый)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305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 (проф.)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319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География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69,00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9626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63,44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3906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68,44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1027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Англ.яз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1215"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Информ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60,67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3487"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59,44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1783"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Обществ.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56,97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4055"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43,88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8335"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Литерат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81,80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10369"/>
              </p:ext>
            </p:extLst>
          </p:nvPr>
        </p:nvGraphicFramePr>
        <p:xfrm>
          <a:off x="251519" y="573910"/>
          <a:ext cx="8892481" cy="6095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61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8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80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04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17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01723"/>
              </a:tblGrid>
              <a:tr h="653406">
                <a:tc rowSpan="2"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сдавших</a:t>
                      </a:r>
                    </a:p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Средний балл по предмету </a:t>
                      </a:r>
                    </a:p>
                    <a:p>
                      <a:r>
                        <a:rPr lang="ru-RU" dirty="0"/>
                        <a:t>          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Русск.яз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71,68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72,93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72,16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72,5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3406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 (базовый)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3406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 (проф.)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56,79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География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Биология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46,7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39,44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54,2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Химия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56,5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67,42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40,8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74,8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Англ.яз</a:t>
                      </a:r>
                      <a:r>
                        <a:rPr lang="ru-RU" dirty="0"/>
                        <a:t>.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63,1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56,45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67,25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63,4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Информ</a:t>
                      </a:r>
                      <a:r>
                        <a:rPr lang="ru-RU" dirty="0"/>
                        <a:t>.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52,4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63,57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55,67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61,9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51,54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64,94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Обществ.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60,79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56,53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Физика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54,5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49,54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45,4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Литерат</a:t>
                      </a:r>
                      <a:r>
                        <a:rPr lang="ru-RU" dirty="0"/>
                        <a:t>.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75,00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72,5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79,00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61,4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3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AACD3E-82BD-4EBF-AC2A-CA725A32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Итоги ГИА </a:t>
            </a:r>
            <a:r>
              <a:rPr lang="ru-RU" dirty="0" smtClean="0"/>
              <a:t>в </a:t>
            </a:r>
            <a:r>
              <a:rPr lang="ru-RU" dirty="0"/>
              <a:t>форме ЕГЭ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4 </a:t>
            </a:r>
            <a:r>
              <a:rPr lang="ru-RU" dirty="0"/>
              <a:t>учебных года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694F6FC1-C1B4-4B8F-B9A6-BDDFFB944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526576"/>
              </p:ext>
            </p:extLst>
          </p:nvPr>
        </p:nvGraphicFramePr>
        <p:xfrm>
          <a:off x="0" y="1600200"/>
          <a:ext cx="9144000" cy="498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4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3039</TotalTime>
  <Words>891</Words>
  <Application>Microsoft Office PowerPoint</Application>
  <PresentationFormat>Экран (4:3)</PresentationFormat>
  <Paragraphs>449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Итоги  ЕГЭ - 2022</vt:lpstr>
      <vt:lpstr>Результаты единого государственного экзамена. </vt:lpstr>
      <vt:lpstr>По итогам экзаменов в 2022году:   </vt:lpstr>
      <vt:lpstr>Средний балл по русскому языку  за 4 года</vt:lpstr>
      <vt:lpstr>Обобщенные результаты ГИА по русскому языку</vt:lpstr>
      <vt:lpstr>Средний балл по математике  за 4 года (профиль)</vt:lpstr>
      <vt:lpstr>Обобщенные результаты ГИА по математике (профиль)</vt:lpstr>
      <vt:lpstr>Результаты ЕГЭ по предметам</vt:lpstr>
      <vt:lpstr>Итоги ГИА в форме ЕГЭ  за 4 учебных года</vt:lpstr>
      <vt:lpstr>Результаты ЕГЭ по классам</vt:lpstr>
      <vt:lpstr>Результаты ЕГЭ по классам</vt:lpstr>
      <vt:lpstr>Показатели эффективности (результаты ЕГЭ по трем предметам)</vt:lpstr>
      <vt:lpstr>Итоги ЕГЭ в 2022 по России</vt:lpstr>
      <vt:lpstr>Задачи на 2022-2023 год  при подготовке к ЕГЭ</vt:lpstr>
      <vt:lpstr>Задачи на 2022-2023 год  при подготовке к ЕГЭ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- 2016</dc:title>
  <dc:creator>214-класс</dc:creator>
  <cp:lastModifiedBy>Gimn9</cp:lastModifiedBy>
  <cp:revision>373</cp:revision>
  <cp:lastPrinted>2020-08-27T05:36:01Z</cp:lastPrinted>
  <dcterms:created xsi:type="dcterms:W3CDTF">2016-08-26T12:05:21Z</dcterms:created>
  <dcterms:modified xsi:type="dcterms:W3CDTF">2023-01-20T09:53:37Z</dcterms:modified>
</cp:coreProperties>
</file>